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58" r:id="rId3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187"/>
    <a:srgbClr val="165C12"/>
    <a:srgbClr val="165912"/>
    <a:srgbClr val="165813"/>
    <a:srgbClr val="007000"/>
    <a:srgbClr val="008000"/>
    <a:srgbClr val="006699"/>
    <a:srgbClr val="006600"/>
    <a:srgbClr val="FFC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4729" autoAdjust="0"/>
  </p:normalViewPr>
  <p:slideViewPr>
    <p:cSldViewPr>
      <p:cViewPr varScale="1">
        <p:scale>
          <a:sx n="37" d="100"/>
          <a:sy n="37" d="100"/>
        </p:scale>
        <p:origin x="-2190" y="-84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5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1DB91-B2A3-4E87-9CB7-DA6B9253F34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C2F91-92E9-4B25-84C2-5117B0079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634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FF97B-9EFE-4DF6-BB5B-57C98B88B5FE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BF0FE-DF86-4697-B5F7-E926F86E6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150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3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56120" y="11865188"/>
            <a:ext cx="2240280" cy="68156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8009-6BEC-40CD-8D89-6EE7F4C84FD8}" type="datetime1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423C-BB63-4ACE-AC57-E17F303049B0}" type="datetime1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667B-C83D-45BE-BDE8-2B92D717CF2A}" type="datetime1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CAB16-192E-42C4-AB9E-E994F58FAAE2}" type="datetime1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C368-D72E-465E-970E-15B47302BAAB}" type="datetime1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83E-3D3D-49C2-97B2-0C1ABA12F8A7}" type="datetime1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FD4-5E5F-4BB5-980A-D81098C9B1CD}" type="datetime1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6C5A-7B19-4711-868C-3DD5A02C4D7D}" type="datetime1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DD73-12B9-47A3-94E6-1B1BDFD7D88B}" type="datetime1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C881-5AC8-4E36-B7A7-75EFA30C227D}" type="datetime1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49714-1071-47A3-8611-5C472F6C44B7}" type="datetime1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-33867"/>
            <a:ext cx="9626600" cy="1283546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15762" y="10363200"/>
            <a:ext cx="8147238" cy="85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* Garden waste </a:t>
            </a:r>
            <a:r>
              <a:rPr lang="en-US" sz="1200" dirty="0" smtClean="0"/>
              <a:t>from our campus grounds will be picked up separately.</a:t>
            </a:r>
          </a:p>
          <a:p>
            <a:r>
              <a:rPr lang="en-US" sz="1200" dirty="0"/>
              <a:t>** </a:t>
            </a:r>
            <a:r>
              <a:rPr lang="en-US" sz="1200" dirty="0" smtClean="0"/>
              <a:t>Hand over your fused </a:t>
            </a:r>
            <a:r>
              <a:rPr lang="en-US" sz="1200" b="1" dirty="0" smtClean="0"/>
              <a:t>tube-lights </a:t>
            </a:r>
            <a:r>
              <a:rPr lang="en-US" sz="1200" b="1" dirty="0"/>
              <a:t>and bulbs</a:t>
            </a:r>
            <a:r>
              <a:rPr lang="en-US" sz="1200" dirty="0"/>
              <a:t> </a:t>
            </a:r>
            <a:r>
              <a:rPr lang="en-US" sz="1200" dirty="0" smtClean="0"/>
              <a:t>separately. There is a separate bin for these items in the basement.</a:t>
            </a:r>
          </a:p>
          <a:p>
            <a:r>
              <a:rPr lang="en-US" sz="1200" b="1" dirty="0"/>
              <a:t>§</a:t>
            </a:r>
            <a:r>
              <a:rPr lang="en-US" sz="1200" dirty="0" smtClean="0"/>
              <a:t> There is a separate bin for the </a:t>
            </a:r>
            <a:r>
              <a:rPr lang="en-US" sz="1200" b="1" dirty="0" smtClean="0"/>
              <a:t>sharps </a:t>
            </a:r>
            <a:r>
              <a:rPr lang="en-US" sz="1200" dirty="0"/>
              <a:t>items in the basement.</a:t>
            </a:r>
            <a:endParaRPr lang="en-US" sz="1200" dirty="0" smtClean="0"/>
          </a:p>
          <a:p>
            <a:r>
              <a:rPr lang="en-US" sz="1200" b="1" dirty="0"/>
              <a:t>¤</a:t>
            </a:r>
            <a:r>
              <a:rPr lang="en-US" sz="1200" b="1" baseline="30000" dirty="0"/>
              <a:t> </a:t>
            </a:r>
            <a:r>
              <a:rPr lang="en-US" sz="1200" b="1" baseline="30000" dirty="0" smtClean="0"/>
              <a:t> </a:t>
            </a:r>
            <a:r>
              <a:rPr lang="en-US" sz="1200" b="1" dirty="0" smtClean="0"/>
              <a:t>Construction debris</a:t>
            </a:r>
            <a:r>
              <a:rPr lang="en-US" sz="1200" dirty="0" smtClean="0"/>
              <a:t> in large quantities will be charged extra per load.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4302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785369" y="1273727"/>
            <a:ext cx="7865001" cy="3429000"/>
          </a:xfrm>
          <a:prstGeom prst="roundRect">
            <a:avLst>
              <a:gd name="adj" fmla="val 6112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Community specific instructions for &lt;Apartment Name&gt;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en-US" sz="1400" dirty="0" smtClean="0">
                <a:solidFill>
                  <a:srgbClr val="006600"/>
                </a:solidFill>
              </a:rPr>
              <a:t>Wet waste,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Dry Waste</a:t>
            </a:r>
            <a:r>
              <a:rPr lang="en-US" sz="1400" dirty="0" smtClean="0">
                <a:solidFill>
                  <a:srgbClr val="006600"/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1400" dirty="0" smtClean="0">
                <a:solidFill>
                  <a:srgbClr val="C00000"/>
                </a:solidFill>
              </a:rPr>
              <a:t>rejects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will be picked up every day at your doorstep at &lt;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hh:mm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Leave your glass items/ Broken glass near your dry waste bag.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hand over separately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Please drop E-waste/ tube lights in the bin near club house. For large items, contact estate management.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If you are remodeling your home and need help in clearing the construction debris, please contact estate management at &lt;5003&gt;. Cost of debris removal will be charged to you.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If you find someone violating waste management rules, please report to &lt;EC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emailID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&gt; with pictures.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clarification on waste management process, please contact office secretary.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90427" y="312003"/>
            <a:ext cx="5886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Waste Segregation Guidelines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94075" y="5105400"/>
            <a:ext cx="3760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Household waste </a:t>
            </a:r>
            <a:r>
              <a:rPr lang="en-US" sz="1600" b="1" dirty="0"/>
              <a:t>d</a:t>
            </a:r>
            <a:r>
              <a:rPr lang="en-US" sz="1600" b="1" dirty="0" smtClean="0"/>
              <a:t>istribution by volume</a:t>
            </a:r>
            <a:endParaRPr lang="en-US" sz="105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821799" y="5562600"/>
            <a:ext cx="2924429" cy="2886075"/>
            <a:chOff x="867279" y="1686505"/>
            <a:chExt cx="2924429" cy="2886075"/>
          </a:xfrm>
        </p:grpSpPr>
        <p:grpSp>
          <p:nvGrpSpPr>
            <p:cNvPr id="10" name="Group 9"/>
            <p:cNvGrpSpPr/>
            <p:nvPr/>
          </p:nvGrpSpPr>
          <p:grpSpPr>
            <a:xfrm>
              <a:off x="867279" y="1686505"/>
              <a:ext cx="2924429" cy="2886075"/>
              <a:chOff x="5715000" y="1828800"/>
              <a:chExt cx="2924429" cy="2886075"/>
            </a:xfrm>
          </p:grpSpPr>
          <p:sp>
            <p:nvSpPr>
              <p:cNvPr id="8" name="Pie 7"/>
              <p:cNvSpPr/>
              <p:nvPr/>
            </p:nvSpPr>
            <p:spPr>
              <a:xfrm>
                <a:off x="5715000" y="1828800"/>
                <a:ext cx="2905379" cy="2882187"/>
              </a:xfrm>
              <a:prstGeom prst="pie">
                <a:avLst>
                  <a:gd name="adj1" fmla="val 6686045"/>
                  <a:gd name="adj2" fmla="val 16217381"/>
                </a:avLst>
              </a:prstGeom>
              <a:solidFill>
                <a:srgbClr val="0A5187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Pie 36"/>
              <p:cNvSpPr/>
              <p:nvPr/>
            </p:nvSpPr>
            <p:spPr>
              <a:xfrm>
                <a:off x="5734050" y="1832688"/>
                <a:ext cx="2905379" cy="2882187"/>
              </a:xfrm>
              <a:prstGeom prst="pie">
                <a:avLst>
                  <a:gd name="adj1" fmla="val 4206787"/>
                  <a:gd name="adj2" fmla="val 6669541"/>
                </a:avLst>
              </a:prstGeom>
              <a:solidFill>
                <a:srgbClr val="C0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Pie 39"/>
              <p:cNvSpPr/>
              <p:nvPr/>
            </p:nvSpPr>
            <p:spPr>
              <a:xfrm>
                <a:off x="5729413" y="1828801"/>
                <a:ext cx="2905379" cy="2882187"/>
              </a:xfrm>
              <a:prstGeom prst="pie">
                <a:avLst>
                  <a:gd name="adj1" fmla="val 16191713"/>
                  <a:gd name="adj2" fmla="val 4174627"/>
                </a:avLst>
              </a:prstGeom>
              <a:solidFill>
                <a:srgbClr val="165C1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48" name="Picture 47" descr="C:\shilpi\personal\waste\flyers\ward150\dry_waste_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89"/>
            <a:stretch/>
          </p:blipFill>
          <p:spPr bwMode="auto">
            <a:xfrm>
              <a:off x="1192890" y="2630197"/>
              <a:ext cx="856806" cy="86497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65" name="Picture 6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4700"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2653245"/>
              <a:ext cx="898790" cy="775755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/>
          </p:spPr>
        </p:pic>
        <p:sp>
          <p:nvSpPr>
            <p:cNvPr id="66" name="TextBox 65"/>
            <p:cNvSpPr txBox="1"/>
            <p:nvPr/>
          </p:nvSpPr>
          <p:spPr>
            <a:xfrm>
              <a:off x="1488773" y="2209036"/>
              <a:ext cx="560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Dry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590800" y="2191208"/>
              <a:ext cx="6242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Wet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15953" y="4105275"/>
              <a:ext cx="846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Reject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pic>
          <p:nvPicPr>
            <p:cNvPr id="57" name="Picture 56" descr="C:\shilpi\personal\waste\flyers\ward150\spalsh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3742799"/>
              <a:ext cx="300828" cy="295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Teardrop 57"/>
            <p:cNvSpPr/>
            <p:nvPr/>
          </p:nvSpPr>
          <p:spPr>
            <a:xfrm rot="18764812">
              <a:off x="2439843" y="3970640"/>
              <a:ext cx="123641" cy="117660"/>
            </a:xfrm>
            <a:prstGeom prst="teardrop">
              <a:avLst>
                <a:gd name="adj" fmla="val 200000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98248" y="8481536"/>
            <a:ext cx="3581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Did you know…? </a:t>
            </a:r>
            <a:r>
              <a:rPr lang="en-US" sz="1200" b="1" dirty="0" smtClean="0"/>
              <a:t>Nearly </a:t>
            </a:r>
            <a:r>
              <a:rPr lang="en-US" sz="1200" b="1" dirty="0"/>
              <a:t>95% of the household waste can be kept out of landfills if we practice the 3 R’s and segregate waste at source</a:t>
            </a:r>
            <a:r>
              <a:rPr lang="en-US" sz="1200" b="1" dirty="0" smtClean="0"/>
              <a:t>.</a:t>
            </a:r>
            <a:endParaRPr lang="en-US" sz="1200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877876"/>
              </p:ext>
            </p:extLst>
          </p:nvPr>
        </p:nvGraphicFramePr>
        <p:xfrm>
          <a:off x="4038600" y="5775960"/>
          <a:ext cx="4989100" cy="3444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9100"/>
              </a:tblGrid>
              <a:tr h="132080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 Reduce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void buying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single use disposables such as plastic/paper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cups, gift wraps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and packaged products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. Many packages which are a combination of paper, foil and plastic are often difficult to recycle. Carry your own grocery bag every time you shop instead of accepting single use plastic carry bags.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Reducing the waste at source removes the need to manage it later!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2. Reuse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Re-use old glass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jars and plastic covers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. You can give second life to your old clothes,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books and electronic items by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repairing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them.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3. Recycle</a:t>
                      </a:r>
                    </a:p>
                    <a:p>
                      <a:r>
                        <a:rPr lang="en-US" sz="1400" baseline="0" dirty="0" smtClean="0"/>
                        <a:t>Recycling is an energy intensive process. However, it is a better option than landfilling. Recycling helps </a:t>
                      </a:r>
                      <a:r>
                        <a:rPr lang="en-US" sz="1400" b="1" baseline="0" dirty="0" smtClean="0"/>
                        <a:t>salvage raw materials </a:t>
                      </a:r>
                      <a:r>
                        <a:rPr lang="en-US" sz="1400" baseline="0" dirty="0" smtClean="0"/>
                        <a:t>that would be lost forever if landfilled.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943600" y="5314890"/>
            <a:ext cx="112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The 3 R’s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 rot="20181095">
            <a:off x="2369246" y="2623123"/>
            <a:ext cx="4533728" cy="923330"/>
          </a:xfrm>
          <a:prstGeom prst="rect">
            <a:avLst/>
          </a:prstGeom>
          <a:solidFill>
            <a:srgbClr val="FFC000">
              <a:alpha val="40000"/>
            </a:srgb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chemeClr val="bg1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Example only</a:t>
            </a:r>
            <a:endParaRPr lang="en-US" sz="5400" b="0" cap="none" spc="0" dirty="0">
              <a:ln w="18415" cmpd="sng">
                <a:solidFill>
                  <a:schemeClr val="bg1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99191" y="10427030"/>
            <a:ext cx="8669019" cy="738664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/>
              <a:t>Colour</a:t>
            </a:r>
            <a:r>
              <a:rPr lang="en-US" sz="1400" dirty="0" smtClean="0"/>
              <a:t>-Coded </a:t>
            </a:r>
            <a:r>
              <a:rPr lang="en-US" sz="1400" dirty="0"/>
              <a:t>Waste Segregation made Simple, Sustainable and </a:t>
            </a:r>
            <a:r>
              <a:rPr lang="en-US" sz="1400" dirty="0" smtClean="0"/>
              <a:t>Scalable.</a:t>
            </a:r>
            <a:r>
              <a:rPr lang="en-US" sz="1400" dirty="0"/>
              <a:t> </a:t>
            </a:r>
            <a:r>
              <a:rPr lang="en-US" sz="1400" dirty="0" smtClean="0"/>
              <a:t>A </a:t>
            </a:r>
            <a:r>
              <a:rPr lang="en-US" sz="1400" dirty="0"/>
              <a:t>public interest initiative supported by </a:t>
            </a:r>
            <a:r>
              <a:rPr lang="en-US" sz="1400" dirty="0" smtClean="0"/>
              <a:t>BBMP.</a:t>
            </a:r>
            <a:r>
              <a:rPr lang="en-US" sz="1400" dirty="0"/>
              <a:t> This campaign started with a vision to manage 95% of our waste responsibly and to send only 5% to landfills. </a:t>
            </a:r>
            <a:r>
              <a:rPr lang="en-US" sz="1400" dirty="0" smtClean="0"/>
              <a:t>To </a:t>
            </a:r>
            <a:r>
              <a:rPr lang="en-US" sz="1400" dirty="0"/>
              <a:t>join this </a:t>
            </a:r>
            <a:r>
              <a:rPr lang="en-US" sz="1400" dirty="0" smtClean="0"/>
              <a:t>campaign, write </a:t>
            </a:r>
            <a:r>
              <a:rPr lang="en-US" sz="1400" dirty="0"/>
              <a:t>to </a:t>
            </a:r>
            <a:r>
              <a:rPr lang="en-US" sz="1400" u="sng" dirty="0" smtClean="0"/>
              <a:t>2bins1bag@gmail.com</a:t>
            </a:r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20735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421</Words>
  <Application>Microsoft Office PowerPoint</Application>
  <PresentationFormat>A3 Paper (297x420 mm)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Sahu, Shilpi</dc:creator>
  <cp:lastModifiedBy>smitamk</cp:lastModifiedBy>
  <cp:revision>831</cp:revision>
  <dcterms:created xsi:type="dcterms:W3CDTF">2006-08-16T00:00:00Z</dcterms:created>
  <dcterms:modified xsi:type="dcterms:W3CDTF">2016-01-07T03:38:41Z</dcterms:modified>
</cp:coreProperties>
</file>